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72" r:id="rId13"/>
    <p:sldId id="273" r:id="rId14"/>
    <p:sldId id="274" r:id="rId15"/>
    <p:sldId id="266" r:id="rId16"/>
    <p:sldId id="268" r:id="rId17"/>
    <p:sldId id="275" r:id="rId18"/>
    <p:sldId id="269" r:id="rId19"/>
    <p:sldId id="276" r:id="rId20"/>
    <p:sldId id="271" r:id="rId21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jpe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F7D3F-A80D-4F41-8DA7-265568D0C1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972D6-8F33-4114-BB25-D68FE8743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258EB-7CFC-49D8-8598-B20653D0C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51CCA-E185-47E3-8725-44F585EB1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A8E49-F982-4621-BB44-359AF603E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56796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D5C1E-4A3E-4FAB-8223-61C7FE707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0CAF6F-B203-47C2-B6F8-E16377883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97163-15D1-45F0-82FA-E5954CE47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EA9A4-D2AB-4A51-BF70-F704A689B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2D8E0-28D4-4F0E-94B1-4AEB598EB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19315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81CC1E-183D-45A5-8B5E-13994B0DDD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22981D-1F84-4146-987C-EBA73EEE63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5198C-41FA-4E97-A3D1-7470148E4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4CE4A-11C4-4807-91CE-D0F8AA7D5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76013-5CF5-4132-A7C7-1474762F1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18356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89086-A909-474B-A325-CC55D7C5E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7E988-7249-4AA6-8834-EFF78A662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58DD1-F16E-4BC9-B4A5-541C74F10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85A9D-0CF0-4C6C-9814-FDC3A7C71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5666C-B339-4C63-84AE-23DDB1FBD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0662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B3B87-F523-4400-B237-3FA45DE0E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051C4-7491-4882-B274-2970BB65F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0690E-2A99-4ADC-B03B-F3676C119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27A41-6E13-41BE-8AB6-A653CB18F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64A08-CFF8-404B-8FB9-6B6C9DE55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66326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91E8B-B960-4FAA-9F49-7AA35DC17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1D080-065D-4179-A99F-3BE877BA48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FCA7BC-4FFB-4D21-A9A1-ED6EBC242B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3E1E30-5E75-4EB1-A289-36633F9F2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90F97E-65A9-456F-B759-1BEF31DE2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061574-5364-436F-AA7D-F5B8C4BB1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4498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E4E48-D579-4000-A09C-BDAF92FC9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DD4A8-2FB1-493F-B8A2-1C9D0795D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767945-EB6F-40E3-8F93-9B00355ED9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B47C6C-03C1-4A4C-B943-C9FF603CA1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CB300B-5E47-4A8C-A54D-5BD874F7F3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F51258-D65A-428B-9F33-0F319C243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DF8F80-6894-4C23-9003-03EC59F47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C638A7-1ADB-410D-A35F-9E6142671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94361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9B710-54F4-4CE1-BDE8-73D66ADFB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411A88-6E07-4940-AD71-62BF6F080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54AEFE-D413-4430-9078-A3F7238AC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36144A-0BCC-43FD-BFDE-3A9FF380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73684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20149C-D8FC-4B36-9259-A164C5636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DCABB8-3208-41A2-BA35-D9A8DD7EE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48EC26-1DD3-46F2-AF54-856ECE230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96914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1625C-0FF7-4FFC-8BB2-0F0CAFD28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56121-42FB-405F-849A-7A1785059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2478E8-28FD-4742-A13B-DB43C2C5B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9AC77C-AEF2-4419-BAC3-B0FDD2047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E9834D-FD90-478B-822B-EA5AB1689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B6B99F-90DB-4433-97D7-527BCDF4D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75191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7BD9E-E0C4-4311-8B8F-341F792A0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6810AB-E669-41BC-892D-CE6564C6D7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CDEDEE-A353-4FEC-9D40-DDCFF2693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9C554-74B7-4B70-8499-3C08AA8D8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F10563-060B-47FD-9568-592773D1B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6F0D1F-5E75-4FBA-AD1F-FCCF6CBC0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6687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163F7-D2FC-44C7-89A1-12C757C07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C888F-8C32-47B2-BF79-C32ADD3A7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74D2D-5905-484C-BC40-2FF2FF213B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E06B8-F838-4F8E-A6B9-E9964DF55DC3}" type="datetimeFigureOut">
              <a:rPr lang="en-IL" smtClean="0"/>
              <a:t>22/06/2024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08DC2-2EFB-4440-AACC-EAF92664E2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023BA-2F67-4FEB-B7B4-B62A77B5AA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1318E-A97A-4FCE-A2EA-543CCAE6AEA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41942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st.github.com/anvaka/8e8fa57c7ee1350e3491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ladMeirson/Node.js" TargetMode="External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ladMeirson/Node.js" TargetMode="External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iladMeirson/Node.js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jpe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ladMeirson/Node.js" TargetMode="External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ode.js - Wikipedia">
            <a:extLst>
              <a:ext uri="{FF2B5EF4-FFF2-40B4-BE49-F238E27FC236}">
                <a16:creationId xmlns:a16="http://schemas.microsoft.com/office/drawing/2014/main" id="{70AA2077-4985-420E-A719-AF12F79A1F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24" y="122129"/>
            <a:ext cx="6558552" cy="4011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DB337A-E433-437C-96F5-151C4B4BC4D3}"/>
              </a:ext>
            </a:extLst>
          </p:cNvPr>
          <p:cNvSpPr txBox="1"/>
          <p:nvPr/>
        </p:nvSpPr>
        <p:spPr>
          <a:xfrm>
            <a:off x="319414" y="6469694"/>
            <a:ext cx="9457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Gilad Meirson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E4705C-2213-4E4B-9C1E-150750BA4CAD}"/>
              </a:ext>
            </a:extLst>
          </p:cNvPr>
          <p:cNvSpPr txBox="1"/>
          <p:nvPr/>
        </p:nvSpPr>
        <p:spPr>
          <a:xfrm>
            <a:off x="726509" y="4503107"/>
            <a:ext cx="10445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effectLst/>
                <a:latin typeface="arial" panose="020B0604020202020204" pitchFamily="34" charset="0"/>
              </a:rPr>
              <a:t>is </a:t>
            </a:r>
            <a:r>
              <a:rPr lang="en-US" sz="2400" b="1" i="0" dirty="0">
                <a:effectLst/>
                <a:latin typeface="arial" panose="020B0604020202020204" pitchFamily="34" charset="0"/>
              </a:rPr>
              <a:t>a free, open-source, cross-platform JavaScript runtime environment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1097691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3F2465-7A0F-460B-A09E-A94C86E73CAB}"/>
              </a:ext>
            </a:extLst>
          </p:cNvPr>
          <p:cNvSpPr/>
          <p:nvPr/>
        </p:nvSpPr>
        <p:spPr>
          <a:xfrm>
            <a:off x="226009" y="190312"/>
            <a:ext cx="72019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Promise &amp; Async code</a:t>
            </a:r>
            <a:endParaRPr lang="en-IL" sz="3200" dirty="0"/>
          </a:p>
        </p:txBody>
      </p:sp>
      <p:pic>
        <p:nvPicPr>
          <p:cNvPr id="4098" name="Picture 2" descr="How does asynchronous JavaScript work behind the scenes? - DEV Community">
            <a:extLst>
              <a:ext uri="{FF2B5EF4-FFF2-40B4-BE49-F238E27FC236}">
                <a16:creationId xmlns:a16="http://schemas.microsoft.com/office/drawing/2014/main" id="{DEC2F0A9-AA11-4A8B-B4FE-DF8DBCCBD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8699" y="889937"/>
            <a:ext cx="8641915" cy="4861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9D25FAB-B626-4B82-93F1-128A399FD266}"/>
              </a:ext>
            </a:extLst>
          </p:cNvPr>
          <p:cNvSpPr/>
          <p:nvPr/>
        </p:nvSpPr>
        <p:spPr>
          <a:xfrm>
            <a:off x="1278699" y="6123238"/>
            <a:ext cx="7201925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400" dirty="0"/>
              <a:t>The async problem : link</a:t>
            </a:r>
            <a:endParaRPr lang="en-IL" sz="1400" dirty="0"/>
          </a:p>
        </p:txBody>
      </p:sp>
    </p:spTree>
    <p:extLst>
      <p:ext uri="{BB962C8B-B14F-4D97-AF65-F5344CB8AC3E}">
        <p14:creationId xmlns:p14="http://schemas.microsoft.com/office/powerpoint/2010/main" val="3441165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3F2465-7A0F-460B-A09E-A94C86E73CAB}"/>
              </a:ext>
            </a:extLst>
          </p:cNvPr>
          <p:cNvSpPr/>
          <p:nvPr/>
        </p:nvSpPr>
        <p:spPr>
          <a:xfrm>
            <a:off x="226009" y="190312"/>
            <a:ext cx="72019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Promise &amp; Async code</a:t>
            </a:r>
            <a:endParaRPr lang="en-IL" sz="3200" dirty="0"/>
          </a:p>
        </p:txBody>
      </p:sp>
      <p:pic>
        <p:nvPicPr>
          <p:cNvPr id="7" name="Picture 4" descr="What is Js Promise?. A promise is a JavaScript object… | by Kishan Kesari  Gupta | TechVerito | Mar, 2021 | Medium | TechVerito">
            <a:extLst>
              <a:ext uri="{FF2B5EF4-FFF2-40B4-BE49-F238E27FC236}">
                <a16:creationId xmlns:a16="http://schemas.microsoft.com/office/drawing/2014/main" id="{8509360B-645D-43AB-80D8-8E80DC5D6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2834" y="112734"/>
            <a:ext cx="6599128" cy="3601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Stop using Promise.all() in JavaScript | by Svetloslav Novoselski | From  Code To Beyond | Medium">
            <a:extLst>
              <a:ext uri="{FF2B5EF4-FFF2-40B4-BE49-F238E27FC236}">
                <a16:creationId xmlns:a16="http://schemas.microsoft.com/office/drawing/2014/main" id="{00A6DBF9-6D2E-4F11-8841-9FE8030FC8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45" y="3676390"/>
            <a:ext cx="5455780" cy="306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0FBFAD-9650-4254-986C-C8A3ACE1F4B2}"/>
              </a:ext>
            </a:extLst>
          </p:cNvPr>
          <p:cNvSpPr/>
          <p:nvPr/>
        </p:nvSpPr>
        <p:spPr>
          <a:xfrm>
            <a:off x="6096001" y="6217183"/>
            <a:ext cx="5397500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400" dirty="0"/>
              <a:t>Solution using await or promise: link</a:t>
            </a:r>
            <a:endParaRPr lang="en-IL" sz="1400" dirty="0"/>
          </a:p>
        </p:txBody>
      </p:sp>
    </p:spTree>
    <p:extLst>
      <p:ext uri="{BB962C8B-B14F-4D97-AF65-F5344CB8AC3E}">
        <p14:creationId xmlns:p14="http://schemas.microsoft.com/office/powerpoint/2010/main" val="3699743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nquering the File System: Your Guide to fs in JavaScript | by Drishti  Saraf | Medium">
            <a:extLst>
              <a:ext uri="{FF2B5EF4-FFF2-40B4-BE49-F238E27FC236}">
                <a16:creationId xmlns:a16="http://schemas.microsoft.com/office/drawing/2014/main" id="{478F5618-6EBF-4C2E-A55B-2DFC0A888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850" y="419100"/>
            <a:ext cx="8382000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E9EBE75-380E-4130-99C4-843AB7FA1EF3}"/>
              </a:ext>
            </a:extLst>
          </p:cNvPr>
          <p:cNvSpPr/>
          <p:nvPr/>
        </p:nvSpPr>
        <p:spPr>
          <a:xfrm>
            <a:off x="86309" y="126712"/>
            <a:ext cx="72019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File System </a:t>
            </a:r>
            <a:r>
              <a:rPr lang="en-US" sz="3200" dirty="0" err="1"/>
              <a:t>js</a:t>
            </a:r>
            <a:endParaRPr lang="en-IL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3E8357-CAE0-4B7C-9411-1F7AF9F1851D}"/>
              </a:ext>
            </a:extLst>
          </p:cNvPr>
          <p:cNvSpPr/>
          <p:nvPr/>
        </p:nvSpPr>
        <p:spPr>
          <a:xfrm>
            <a:off x="8553451" y="6438900"/>
            <a:ext cx="3562349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400" dirty="0"/>
              <a:t>example: link</a:t>
            </a:r>
            <a:endParaRPr lang="en-IL" sz="1400" dirty="0"/>
          </a:p>
        </p:txBody>
      </p:sp>
    </p:spTree>
    <p:extLst>
      <p:ext uri="{BB962C8B-B14F-4D97-AF65-F5344CB8AC3E}">
        <p14:creationId xmlns:p14="http://schemas.microsoft.com/office/powerpoint/2010/main" val="797888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4B11AFC3-CB87-4069-983E-A5CADB4E31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523" y="124307"/>
            <a:ext cx="7290148" cy="64017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IL" altLang="en-IL" sz="2400" b="1" i="0" u="none" strike="noStrike" cap="none" normalizeH="0" baseline="0" dirty="0">
                <a:ln>
                  <a:noFill/>
                </a:ln>
                <a:effectLst/>
              </a:rPr>
              <a:t>The package.json </a:t>
            </a:r>
            <a:r>
              <a:rPr kumimoji="0" lang="en-IL" altLang="en-IL" sz="2000" b="0" i="0" u="none" strike="noStrike" cap="none" normalizeH="0" baseline="0" dirty="0">
                <a:ln>
                  <a:noFill/>
                </a:ln>
                <a:effectLst/>
              </a:rPr>
              <a:t>file in a Node.js project serves as a central repository for configuration of tools, scripts, and metadata related to the project. It includes:</a:t>
            </a:r>
            <a:endParaRPr kumimoji="0" lang="en-US" altLang="en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IL" sz="2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IL" altLang="en-IL" sz="1400" b="1" i="0" u="none" strike="noStrike" cap="none" normalizeH="0" baseline="0" dirty="0">
                <a:ln>
                  <a:noFill/>
                </a:ln>
                <a:effectLst/>
              </a:rPr>
              <a:t>Metadata about the project</a:t>
            </a:r>
            <a:r>
              <a:rPr kumimoji="0" lang="en-IL" altLang="en-IL" sz="1400" b="0" i="0" u="none" strike="noStrike" cap="none" normalizeH="0" baseline="0" dirty="0">
                <a:ln>
                  <a:noFill/>
                </a:ln>
                <a:effectLst/>
              </a:rPr>
              <a:t>: Such as the project's name, version, description, author, and license.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IL" altLang="en-IL" sz="1400" b="1" i="0" u="none" strike="noStrike" cap="none" normalizeH="0" baseline="0" dirty="0">
                <a:ln>
                  <a:noFill/>
                </a:ln>
                <a:effectLst/>
              </a:rPr>
              <a:t>List of dependencies</a:t>
            </a:r>
            <a:r>
              <a:rPr kumimoji="0" lang="en-IL" altLang="en-IL" sz="1400" b="0" i="0" u="none" strike="noStrike" cap="none" normalizeH="0" baseline="0" dirty="0">
                <a:ln>
                  <a:noFill/>
                </a:ln>
                <a:effectLst/>
              </a:rPr>
              <a:t>: Specifies the packages the project depends on to run. These can be divided into dependencies for runtime packages and </a:t>
            </a:r>
            <a:r>
              <a:rPr kumimoji="0" lang="en-IL" altLang="en-IL" sz="1400" b="0" i="0" u="none" strike="noStrike" cap="none" normalizeH="0" baseline="0" dirty="0" err="1">
                <a:ln>
                  <a:noFill/>
                </a:ln>
                <a:effectLst/>
              </a:rPr>
              <a:t>devDependencies</a:t>
            </a:r>
            <a:r>
              <a:rPr kumimoji="0" lang="en-IL" altLang="en-IL" sz="1400" b="0" i="0" u="none" strike="noStrike" cap="none" normalizeH="0" baseline="0" dirty="0">
                <a:ln>
                  <a:noFill/>
                </a:ln>
                <a:effectLst/>
              </a:rPr>
              <a:t> for development-time packages.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IL" altLang="en-IL" sz="1400" b="1" i="0" u="none" strike="noStrike" cap="none" normalizeH="0" baseline="0" dirty="0">
                <a:ln>
                  <a:noFill/>
                </a:ln>
                <a:effectLst/>
              </a:rPr>
              <a:t>Scripts</a:t>
            </a:r>
            <a:r>
              <a:rPr kumimoji="0" lang="en-IL" altLang="en-IL" sz="1400" b="0" i="0" u="none" strike="noStrike" cap="none" normalizeH="0" baseline="0" dirty="0">
                <a:ln>
                  <a:noFill/>
                </a:ln>
                <a:effectLst/>
              </a:rPr>
              <a:t>: Custom scripts that can be run with </a:t>
            </a:r>
            <a:r>
              <a:rPr kumimoji="0" lang="en-IL" altLang="en-IL" sz="1400" b="0" i="0" u="none" strike="noStrike" cap="none" normalizeH="0" baseline="0" dirty="0" err="1">
                <a:ln>
                  <a:noFill/>
                </a:ln>
                <a:effectLst/>
              </a:rPr>
              <a:t>npm</a:t>
            </a:r>
            <a:r>
              <a:rPr kumimoji="0" lang="en-IL" altLang="en-IL" sz="1400" b="0" i="0" u="none" strike="noStrike" cap="none" normalizeH="0" baseline="0" dirty="0">
                <a:ln>
                  <a:noFill/>
                </a:ln>
                <a:effectLst/>
              </a:rPr>
              <a:t> run &lt;script-name&gt;. Common scripts include start, test, and build.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IL" altLang="en-IL" sz="1400" b="1" i="0" u="none" strike="noStrike" cap="none" normalizeH="0" baseline="0" dirty="0">
                <a:ln>
                  <a:noFill/>
                </a:ln>
                <a:effectLst/>
              </a:rPr>
              <a:t>Version constraints for Node.js</a:t>
            </a:r>
            <a:r>
              <a:rPr kumimoji="0" lang="en-IL" altLang="en-IL" sz="1400" b="0" i="0" u="none" strike="noStrike" cap="none" normalizeH="0" baseline="0" dirty="0">
                <a:ln>
                  <a:noFill/>
                </a:ln>
                <a:effectLst/>
              </a:rPr>
              <a:t>: Specifies which versions of Node.js the project is compatible with.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IL" altLang="en-IL" sz="1400" b="1" i="0" u="none" strike="noStrike" cap="none" normalizeH="0" baseline="0" dirty="0">
                <a:ln>
                  <a:noFill/>
                </a:ln>
                <a:effectLst/>
              </a:rPr>
              <a:t>Other configurations</a:t>
            </a:r>
            <a:r>
              <a:rPr kumimoji="0" lang="en-IL" altLang="en-IL" sz="1400" b="0" i="0" u="none" strike="noStrike" cap="none" normalizeH="0" baseline="0" dirty="0">
                <a:ln>
                  <a:noFill/>
                </a:ln>
                <a:effectLst/>
              </a:rPr>
              <a:t>: For various tools and libraries (like Babel, </a:t>
            </a:r>
            <a:r>
              <a:rPr kumimoji="0" lang="en-IL" altLang="en-IL" sz="1400" b="0" i="0" u="none" strike="noStrike" cap="none" normalizeH="0" baseline="0" dirty="0" err="1">
                <a:ln>
                  <a:noFill/>
                </a:ln>
                <a:effectLst/>
              </a:rPr>
              <a:t>ESLint</a:t>
            </a:r>
            <a:r>
              <a:rPr kumimoji="0" lang="en-IL" altLang="en-IL" sz="1400" b="0" i="0" u="none" strike="noStrike" cap="none" normalizeH="0" baseline="0" dirty="0">
                <a:ln>
                  <a:noFill/>
                </a:ln>
                <a:effectLst/>
              </a:rPr>
              <a:t>, etc.) integrated into the project.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36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2053" name="Picture 5" descr="All you need to know about Package.json as a complete Beginner">
            <a:extLst>
              <a:ext uri="{FF2B5EF4-FFF2-40B4-BE49-F238E27FC236}">
                <a16:creationId xmlns:a16="http://schemas.microsoft.com/office/drawing/2014/main" id="{A63EF361-8841-48EC-AD55-1EC6B9F9E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337" y="0"/>
            <a:ext cx="3968663" cy="2232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872A72-5C0B-48F2-A819-84A9B5215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7711" y="3682652"/>
            <a:ext cx="3322596" cy="299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92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npm - Wikipedia">
            <a:extLst>
              <a:ext uri="{FF2B5EF4-FFF2-40B4-BE49-F238E27FC236}">
                <a16:creationId xmlns:a16="http://schemas.microsoft.com/office/drawing/2014/main" id="{6F1EC093-AA5F-4180-A7C6-7766795E3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66" y="215357"/>
            <a:ext cx="3239022" cy="1260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AE56FA-94B5-4CC6-8E99-1FC76201498A}"/>
              </a:ext>
            </a:extLst>
          </p:cNvPr>
          <p:cNvSpPr txBox="1"/>
          <p:nvPr/>
        </p:nvSpPr>
        <p:spPr>
          <a:xfrm>
            <a:off x="115866" y="1722329"/>
            <a:ext cx="64571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NPM is a package manager for JavaScript, used to install, share, and manage library dependencies in projects. It interacts with a registry of over 800,000 packages, facilitating code reuse and efficient project management.</a:t>
            </a:r>
            <a:endParaRPr lang="en-IL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EDC19F-9F35-496A-A0FD-600266DBE2EB}"/>
              </a:ext>
            </a:extLst>
          </p:cNvPr>
          <p:cNvSpPr txBox="1"/>
          <p:nvPr/>
        </p:nvSpPr>
        <p:spPr>
          <a:xfrm>
            <a:off x="162838" y="4164903"/>
            <a:ext cx="5484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hlinkClick r:id="rId3"/>
              </a:rPr>
              <a:t>https://www.npmjs.com/</a:t>
            </a:r>
            <a:endParaRPr lang="en-IL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16768A-CA6C-463D-B9FA-FB0F2D5E4E46}"/>
              </a:ext>
            </a:extLst>
          </p:cNvPr>
          <p:cNvSpPr txBox="1"/>
          <p:nvPr/>
        </p:nvSpPr>
        <p:spPr>
          <a:xfrm>
            <a:off x="162838" y="4997884"/>
            <a:ext cx="2528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hlinkClick r:id="rId4"/>
              </a:rPr>
              <a:t>Top NPM rank</a:t>
            </a:r>
            <a:endParaRPr lang="en-IL" sz="3200" dirty="0"/>
          </a:p>
        </p:txBody>
      </p:sp>
    </p:spTree>
    <p:extLst>
      <p:ext uri="{BB962C8B-B14F-4D97-AF65-F5344CB8AC3E}">
        <p14:creationId xmlns:p14="http://schemas.microsoft.com/office/powerpoint/2010/main" val="1508034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3F2465-7A0F-460B-A09E-A94C86E73CAB}"/>
              </a:ext>
            </a:extLst>
          </p:cNvPr>
          <p:cNvSpPr/>
          <p:nvPr/>
        </p:nvSpPr>
        <p:spPr>
          <a:xfrm>
            <a:off x="226009" y="190312"/>
            <a:ext cx="72019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Lets create a server !</a:t>
            </a:r>
            <a:endParaRPr lang="en-IL" sz="3200" dirty="0"/>
          </a:p>
        </p:txBody>
      </p:sp>
      <p:pic>
        <p:nvPicPr>
          <p:cNvPr id="3074" name="Picture 2" descr="Premium Vector | Programmer working writing code. man typing on the  keyboard with code on the screen. web developer, design, programming.  coding concept.">
            <a:extLst>
              <a:ext uri="{FF2B5EF4-FFF2-40B4-BE49-F238E27FC236}">
                <a16:creationId xmlns:a16="http://schemas.microsoft.com/office/drawing/2014/main" id="{CB09AAB7-3A4A-4A4C-898F-64427E41E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055" y="91075"/>
            <a:ext cx="5280935" cy="4825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A92BDE-58A5-420B-8C01-366597D217F9}"/>
              </a:ext>
            </a:extLst>
          </p:cNvPr>
          <p:cNvSpPr txBox="1"/>
          <p:nvPr/>
        </p:nvSpPr>
        <p:spPr>
          <a:xfrm>
            <a:off x="0" y="1119073"/>
            <a:ext cx="6685055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Open vs code and write </a:t>
            </a:r>
            <a:r>
              <a:rPr lang="en-US" dirty="0" err="1"/>
              <a:t>npm</a:t>
            </a:r>
            <a:r>
              <a:rPr lang="en-US" dirty="0"/>
              <a:t> </a:t>
            </a:r>
            <a:r>
              <a:rPr lang="en-US" dirty="0" err="1"/>
              <a:t>init</a:t>
            </a:r>
            <a:r>
              <a:rPr lang="en-US" dirty="0"/>
              <a:t> –y to generate the </a:t>
            </a:r>
            <a:r>
              <a:rPr lang="en-US" dirty="0" err="1"/>
              <a:t>package.json</a:t>
            </a:r>
            <a:r>
              <a:rPr lang="en-US" dirty="0"/>
              <a:t> file.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Create new </a:t>
            </a:r>
            <a:r>
              <a:rPr lang="en-US" dirty="0" err="1"/>
              <a:t>js</a:t>
            </a:r>
            <a:r>
              <a:rPr lang="en-US" dirty="0"/>
              <a:t> file and require the http module.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Create server using http module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dirty="0" err="1"/>
              <a:t>res.writeHead</a:t>
            </a:r>
            <a:r>
              <a:rPr lang="en-US" dirty="0"/>
              <a:t> and </a:t>
            </a:r>
            <a:r>
              <a:rPr lang="en-US" dirty="0" err="1"/>
              <a:t>res.end</a:t>
            </a:r>
            <a:r>
              <a:rPr lang="en-US" dirty="0"/>
              <a:t> functions to return response.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Change in the </a:t>
            </a:r>
            <a:r>
              <a:rPr lang="en-US" dirty="0" err="1"/>
              <a:t>package.json</a:t>
            </a:r>
            <a:r>
              <a:rPr lang="en-US" dirty="0"/>
              <a:t> in </a:t>
            </a:r>
            <a:r>
              <a:rPr lang="en-US" dirty="0" err="1"/>
              <a:t>scripts:start</a:t>
            </a:r>
            <a:r>
              <a:rPr lang="en-US" dirty="0"/>
              <a:t>:”node your File Name”.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Run with </a:t>
            </a:r>
            <a:r>
              <a:rPr lang="en-US" dirty="0" err="1"/>
              <a:t>npm</a:t>
            </a:r>
            <a:r>
              <a:rPr lang="en-US" dirty="0"/>
              <a:t> start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Test the </a:t>
            </a:r>
            <a:r>
              <a:rPr lang="en-US" dirty="0" err="1"/>
              <a:t>api</a:t>
            </a:r>
            <a:r>
              <a:rPr lang="en-US" dirty="0"/>
              <a:t> with the Postman tool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FD8B84-006C-4F83-BB27-DB7041DAA65E}"/>
              </a:ext>
            </a:extLst>
          </p:cNvPr>
          <p:cNvSpPr txBox="1"/>
          <p:nvPr/>
        </p:nvSpPr>
        <p:spPr>
          <a:xfrm>
            <a:off x="68891" y="6244225"/>
            <a:ext cx="4359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3"/>
              </a:rPr>
              <a:t>the course notebook</a:t>
            </a:r>
            <a:endParaRPr lang="en-IL" sz="2800" dirty="0"/>
          </a:p>
        </p:txBody>
      </p:sp>
    </p:spTree>
    <p:extLst>
      <p:ext uri="{BB962C8B-B14F-4D97-AF65-F5344CB8AC3E}">
        <p14:creationId xmlns:p14="http://schemas.microsoft.com/office/powerpoint/2010/main" val="29661829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3F2465-7A0F-460B-A09E-A94C86E73CAB}"/>
              </a:ext>
            </a:extLst>
          </p:cNvPr>
          <p:cNvSpPr/>
          <p:nvPr/>
        </p:nvSpPr>
        <p:spPr>
          <a:xfrm>
            <a:off x="226009" y="190312"/>
            <a:ext cx="72019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GET &amp; POST in Node.js</a:t>
            </a:r>
            <a:endParaRPr lang="en-IL" sz="3200" dirty="0"/>
          </a:p>
        </p:txBody>
      </p:sp>
      <p:pic>
        <p:nvPicPr>
          <p:cNvPr id="3074" name="Picture 2" descr="Premium Vector | Programmer working writing code. man typing on the  keyboard with code on the screen. web developer, design, programming.  coding concept.">
            <a:extLst>
              <a:ext uri="{FF2B5EF4-FFF2-40B4-BE49-F238E27FC236}">
                <a16:creationId xmlns:a16="http://schemas.microsoft.com/office/drawing/2014/main" id="{CB09AAB7-3A4A-4A4C-898F-64427E41E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055" y="91075"/>
            <a:ext cx="5280935" cy="4825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A92BDE-58A5-420B-8C01-366597D217F9}"/>
              </a:ext>
            </a:extLst>
          </p:cNvPr>
          <p:cNvSpPr txBox="1"/>
          <p:nvPr/>
        </p:nvSpPr>
        <p:spPr>
          <a:xfrm>
            <a:off x="0" y="1119073"/>
            <a:ext cx="6685055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Install nodemon into your project and update the package.json in the scripts: start: nodemon “your file name”.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Add an if statement to control POST and GET requests.</a:t>
            </a:r>
            <a:endParaRPr lang="he-IL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Add an if statement to control the </a:t>
            </a:r>
            <a:r>
              <a:rPr lang="en-US" dirty="0" err="1"/>
              <a:t>url</a:t>
            </a:r>
            <a:r>
              <a:rPr lang="en-US" dirty="0"/>
              <a:t> routing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Handle the GET and POST methods and return some JSON.</a:t>
            </a:r>
          </a:p>
          <a:p>
            <a:pPr>
              <a:lnSpc>
                <a:spcPct val="150000"/>
              </a:lnSpc>
            </a:pPr>
            <a:endParaRPr lang="he-IL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45364D-2616-4D82-BEEB-FC9C3A5C3E17}"/>
              </a:ext>
            </a:extLst>
          </p:cNvPr>
          <p:cNvSpPr txBox="1"/>
          <p:nvPr/>
        </p:nvSpPr>
        <p:spPr>
          <a:xfrm>
            <a:off x="68891" y="6244225"/>
            <a:ext cx="4359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3"/>
              </a:rPr>
              <a:t>the course notebook</a:t>
            </a:r>
            <a:endParaRPr lang="en-IL" sz="2800" dirty="0"/>
          </a:p>
        </p:txBody>
      </p:sp>
    </p:spTree>
    <p:extLst>
      <p:ext uri="{BB962C8B-B14F-4D97-AF65-F5344CB8AC3E}">
        <p14:creationId xmlns:p14="http://schemas.microsoft.com/office/powerpoint/2010/main" val="24804821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3F2465-7A0F-460B-A09E-A94C86E73CAB}"/>
              </a:ext>
            </a:extLst>
          </p:cNvPr>
          <p:cNvSpPr/>
          <p:nvPr/>
        </p:nvSpPr>
        <p:spPr>
          <a:xfrm>
            <a:off x="226009" y="190312"/>
            <a:ext cx="72019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GET &amp; POST in Node.js &amp; </a:t>
            </a:r>
            <a:r>
              <a:rPr lang="en-US" sz="3200" b="1" dirty="0"/>
              <a:t>Client</a:t>
            </a:r>
            <a:endParaRPr lang="en-IL" sz="3200" b="1" dirty="0"/>
          </a:p>
        </p:txBody>
      </p:sp>
      <p:pic>
        <p:nvPicPr>
          <p:cNvPr id="3074" name="Picture 2" descr="Premium Vector | Programmer working writing code. man typing on the  keyboard with code on the screen. web developer, design, programming.  coding concept.">
            <a:extLst>
              <a:ext uri="{FF2B5EF4-FFF2-40B4-BE49-F238E27FC236}">
                <a16:creationId xmlns:a16="http://schemas.microsoft.com/office/drawing/2014/main" id="{CB09AAB7-3A4A-4A4C-898F-64427E41E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8427" y="78550"/>
            <a:ext cx="3097563" cy="2830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A92BDE-58A5-420B-8C01-366597D217F9}"/>
              </a:ext>
            </a:extLst>
          </p:cNvPr>
          <p:cNvSpPr txBox="1"/>
          <p:nvPr/>
        </p:nvSpPr>
        <p:spPr>
          <a:xfrm>
            <a:off x="0" y="1119073"/>
            <a:ext cx="6685055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Continue with the previous exercise.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You will create an HTML client page and a JS script that receives an ID and name from the user and makes a fetch\ajax to the server.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At the beginning of the server program, add a global array of Students</a:t>
            </a:r>
            <a:endParaRPr lang="he-IL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Add the following code to handle the CORS issue.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GET and POST methods handle adding a student to the array and returning the array.</a:t>
            </a:r>
            <a:endParaRPr lang="he-IL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2E7424-081B-4D9B-B062-C09D99B6E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0679" y="3004986"/>
            <a:ext cx="3955311" cy="20428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BF351E-C5E6-4D43-BB43-5406E52034D4}"/>
              </a:ext>
            </a:extLst>
          </p:cNvPr>
          <p:cNvSpPr txBox="1"/>
          <p:nvPr/>
        </p:nvSpPr>
        <p:spPr>
          <a:xfrm>
            <a:off x="68891" y="6244225"/>
            <a:ext cx="4359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4"/>
              </a:rPr>
              <a:t>the course notebook</a:t>
            </a:r>
            <a:endParaRPr lang="en-IL" sz="2800" dirty="0"/>
          </a:p>
        </p:txBody>
      </p:sp>
    </p:spTree>
    <p:extLst>
      <p:ext uri="{BB962C8B-B14F-4D97-AF65-F5344CB8AC3E}">
        <p14:creationId xmlns:p14="http://schemas.microsoft.com/office/powerpoint/2010/main" val="3020695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xpress.js – מבוא | אינטרנט ישראל">
            <a:extLst>
              <a:ext uri="{FF2B5EF4-FFF2-40B4-BE49-F238E27FC236}">
                <a16:creationId xmlns:a16="http://schemas.microsoft.com/office/drawing/2014/main" id="{26203ED2-B399-40DD-BC17-7A9E429C8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494" y="268941"/>
            <a:ext cx="7363011" cy="414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58B474-E9C3-4872-B984-46D7E4ECB5C9}"/>
              </a:ext>
            </a:extLst>
          </p:cNvPr>
          <p:cNvSpPr/>
          <p:nvPr/>
        </p:nvSpPr>
        <p:spPr>
          <a:xfrm>
            <a:off x="762000" y="5150224"/>
            <a:ext cx="10668000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Open Sans" panose="020B0606030504020204" pitchFamily="34" charset="0"/>
              </a:rPr>
              <a:t>Express is a minimal and flexible Node.js web application framework that provides a robust set of features for web and mobile applications.</a:t>
            </a:r>
            <a:endParaRPr lang="en-IL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293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xpress.js Middleware in Javascript">
            <a:extLst>
              <a:ext uri="{FF2B5EF4-FFF2-40B4-BE49-F238E27FC236}">
                <a16:creationId xmlns:a16="http://schemas.microsoft.com/office/drawing/2014/main" id="{D2714379-8F3A-4EF1-A6D7-58A6746C21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6" t="19829" r="2568" b="6928"/>
          <a:stretch/>
        </p:blipFill>
        <p:spPr bwMode="auto">
          <a:xfrm>
            <a:off x="8403887" y="482699"/>
            <a:ext cx="3169085" cy="1558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6740F44-6D3E-4E11-91F0-7DBF7DA4EA5A}"/>
              </a:ext>
            </a:extLst>
          </p:cNvPr>
          <p:cNvSpPr/>
          <p:nvPr/>
        </p:nvSpPr>
        <p:spPr>
          <a:xfrm>
            <a:off x="226009" y="190312"/>
            <a:ext cx="72019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What is Middleware ?</a:t>
            </a:r>
            <a:endParaRPr lang="en-IL" sz="3200" dirty="0"/>
          </a:p>
        </p:txBody>
      </p:sp>
      <p:pic>
        <p:nvPicPr>
          <p:cNvPr id="4100" name="Picture 4" descr="Middleware in Express - GeeksforGeeks">
            <a:extLst>
              <a:ext uri="{FF2B5EF4-FFF2-40B4-BE49-F238E27FC236}">
                <a16:creationId xmlns:a16="http://schemas.microsoft.com/office/drawing/2014/main" id="{30688186-30A7-41F3-AB5E-6FDCF82DA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3887" y="4885151"/>
            <a:ext cx="3696254" cy="171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Middleware in Node.js">
            <a:extLst>
              <a:ext uri="{FF2B5EF4-FFF2-40B4-BE49-F238E27FC236}">
                <a16:creationId xmlns:a16="http://schemas.microsoft.com/office/drawing/2014/main" id="{28196B17-2E28-4E10-8E1E-41431A771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71" y="3217820"/>
            <a:ext cx="7133612" cy="2876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0D99C4-6A84-46EB-B2AE-2414D041A492}"/>
              </a:ext>
            </a:extLst>
          </p:cNvPr>
          <p:cNvSpPr txBox="1"/>
          <p:nvPr/>
        </p:nvSpPr>
        <p:spPr>
          <a:xfrm>
            <a:off x="91858" y="956473"/>
            <a:ext cx="7480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Middleware is a function that processes requests and responses in your application. It can execute code, modify request and response objects,</a:t>
            </a:r>
          </a:p>
          <a:p>
            <a:r>
              <a:rPr lang="en-US" dirty="0"/>
              <a:t>end the cycle, or call the next middleware. </a:t>
            </a:r>
          </a:p>
          <a:p>
            <a:r>
              <a:rPr lang="en-US" dirty="0"/>
              <a:t>Examples include parsing request bodies, logging, authentication, and more. Middleware allows for modular and reusable code to manage request processing efficiently.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575995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07F1C9-A87C-4D43-9165-06FDDB761891}"/>
              </a:ext>
            </a:extLst>
          </p:cNvPr>
          <p:cNvSpPr/>
          <p:nvPr/>
        </p:nvSpPr>
        <p:spPr>
          <a:xfrm>
            <a:off x="3791522" y="0"/>
            <a:ext cx="46089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JS</a:t>
            </a:r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היסטוריה של 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6B132DE-E183-4862-8EA5-3595BBB74C2F}"/>
              </a:ext>
            </a:extLst>
          </p:cNvPr>
          <p:cNvCxnSpPr>
            <a:cxnSpLocks/>
          </p:cNvCxnSpPr>
          <p:nvPr/>
        </p:nvCxnSpPr>
        <p:spPr>
          <a:xfrm>
            <a:off x="43855" y="3547413"/>
            <a:ext cx="11481532" cy="0"/>
          </a:xfrm>
          <a:prstGeom prst="straightConnector1">
            <a:avLst/>
          </a:prstGeom>
          <a:ln w="76200">
            <a:tailEnd type="triangle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FACF2A-AC39-43C0-9C62-FC26AAC51FEE}"/>
              </a:ext>
            </a:extLst>
          </p:cNvPr>
          <p:cNvCxnSpPr/>
          <p:nvPr/>
        </p:nvCxnSpPr>
        <p:spPr>
          <a:xfrm flipV="1">
            <a:off x="934136" y="3007983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9C00CBE-79A3-41EE-967E-244A1CE1FF70}"/>
              </a:ext>
            </a:extLst>
          </p:cNvPr>
          <p:cNvSpPr txBox="1"/>
          <p:nvPr/>
        </p:nvSpPr>
        <p:spPr>
          <a:xfrm>
            <a:off x="268483" y="2507436"/>
            <a:ext cx="1458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OCT – 1994</a:t>
            </a:r>
            <a:endParaRPr lang="he-IL" sz="1200" b="1" dirty="0"/>
          </a:p>
          <a:p>
            <a:pPr algn="ctr"/>
            <a:r>
              <a:rPr lang="en-US" sz="1200" dirty="0"/>
              <a:t>Netscape </a:t>
            </a:r>
            <a:r>
              <a:rPr lang="en-US" sz="1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Navigator</a:t>
            </a:r>
            <a:endParaRPr lang="en-IL" sz="1200" dirty="0"/>
          </a:p>
        </p:txBody>
      </p:sp>
      <p:pic>
        <p:nvPicPr>
          <p:cNvPr id="2056" name="Picture 8" descr="Marc Andreessen - Wikipedia">
            <a:extLst>
              <a:ext uri="{FF2B5EF4-FFF2-40B4-BE49-F238E27FC236}">
                <a16:creationId xmlns:a16="http://schemas.microsoft.com/office/drawing/2014/main" id="{D0DEB428-27FF-42CF-8A90-015A1301AF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218" y="3640567"/>
            <a:ext cx="875836" cy="701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Netscape Navigator - Wikipedia">
            <a:extLst>
              <a:ext uri="{FF2B5EF4-FFF2-40B4-BE49-F238E27FC236}">
                <a16:creationId xmlns:a16="http://schemas.microsoft.com/office/drawing/2014/main" id="{DFF7B6D6-7022-427F-B290-BD21198CD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542" y="1786807"/>
            <a:ext cx="701188" cy="701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D8920B6-0C26-4EBF-8075-820AB19917F2}"/>
              </a:ext>
            </a:extLst>
          </p:cNvPr>
          <p:cNvSpPr txBox="1"/>
          <p:nvPr/>
        </p:nvSpPr>
        <p:spPr>
          <a:xfrm>
            <a:off x="313593" y="4341755"/>
            <a:ext cx="12410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Marc Andreessen</a:t>
            </a:r>
            <a:endParaRPr lang="en-IL" sz="1000" dirty="0"/>
          </a:p>
        </p:txBody>
      </p:sp>
      <p:pic>
        <p:nvPicPr>
          <p:cNvPr id="2060" name="Picture 12" descr="Brendan Eich">
            <a:extLst>
              <a:ext uri="{FF2B5EF4-FFF2-40B4-BE49-F238E27FC236}">
                <a16:creationId xmlns:a16="http://schemas.microsoft.com/office/drawing/2014/main" id="{F333FE38-7490-4D6F-B50A-93DAE5116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291" y="3655544"/>
            <a:ext cx="701188" cy="701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98EBDF-EE12-416B-96A7-EB5E59E79CAF}"/>
              </a:ext>
            </a:extLst>
          </p:cNvPr>
          <p:cNvCxnSpPr/>
          <p:nvPr/>
        </p:nvCxnSpPr>
        <p:spPr>
          <a:xfrm flipV="1">
            <a:off x="2625886" y="3007983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8BDD524-1262-4FC7-B009-C3068C86FCB4}"/>
              </a:ext>
            </a:extLst>
          </p:cNvPr>
          <p:cNvSpPr txBox="1"/>
          <p:nvPr/>
        </p:nvSpPr>
        <p:spPr>
          <a:xfrm>
            <a:off x="2073897" y="2322770"/>
            <a:ext cx="1138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1995</a:t>
            </a:r>
          </a:p>
          <a:p>
            <a:pPr algn="ctr"/>
            <a:r>
              <a:rPr lang="en-US" sz="1200" dirty="0"/>
              <a:t>First version of </a:t>
            </a:r>
          </a:p>
          <a:p>
            <a:pPr algn="ctr"/>
            <a:r>
              <a:rPr lang="en-US" sz="1200" dirty="0"/>
              <a:t>Java-script</a:t>
            </a:r>
            <a:endParaRPr lang="he-IL" sz="1200" dirty="0"/>
          </a:p>
        </p:txBody>
      </p:sp>
      <p:pic>
        <p:nvPicPr>
          <p:cNvPr id="2066" name="Picture 18" descr="GitHub - flawgical/Mocha-Chai-TTD">
            <a:extLst>
              <a:ext uri="{FF2B5EF4-FFF2-40B4-BE49-F238E27FC236}">
                <a16:creationId xmlns:a16="http://schemas.microsoft.com/office/drawing/2014/main" id="{E6D1928F-7568-48F7-9EF7-00B04021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992" b="12842"/>
          <a:stretch/>
        </p:blipFill>
        <p:spPr bwMode="auto">
          <a:xfrm>
            <a:off x="2219921" y="1528429"/>
            <a:ext cx="811927" cy="802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0DFDA0A-F8F5-46EE-99A9-07D4BB2765E8}"/>
              </a:ext>
            </a:extLst>
          </p:cNvPr>
          <p:cNvSpPr txBox="1"/>
          <p:nvPr/>
        </p:nvSpPr>
        <p:spPr>
          <a:xfrm>
            <a:off x="2167081" y="4324835"/>
            <a:ext cx="12410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1"/>
            <a:r>
              <a:rPr lang="en-US" sz="1000" dirty="0">
                <a:latin typeface="Google Sans"/>
              </a:rPr>
              <a:t>B</a:t>
            </a:r>
            <a:r>
              <a:rPr lang="en-US" sz="1000" b="0" i="0" dirty="0">
                <a:effectLst/>
                <a:latin typeface="Google Sans"/>
              </a:rPr>
              <a:t>rendon </a:t>
            </a:r>
            <a:r>
              <a:rPr lang="en-US" sz="1000" dirty="0">
                <a:latin typeface="Google Sans"/>
              </a:rPr>
              <a:t>E</a:t>
            </a:r>
            <a:r>
              <a:rPr lang="en-US" sz="1000" b="0" i="0" dirty="0">
                <a:effectLst/>
                <a:latin typeface="Google Sans"/>
              </a:rPr>
              <a:t>ich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0A24146-8D7D-429B-8FC2-B867193D5365}"/>
              </a:ext>
            </a:extLst>
          </p:cNvPr>
          <p:cNvCxnSpPr/>
          <p:nvPr/>
        </p:nvCxnSpPr>
        <p:spPr>
          <a:xfrm flipV="1">
            <a:off x="4001068" y="2976469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281D41B-3720-40D1-8217-4968FC1B6EEC}"/>
              </a:ext>
            </a:extLst>
          </p:cNvPr>
          <p:cNvSpPr txBox="1"/>
          <p:nvPr/>
        </p:nvSpPr>
        <p:spPr>
          <a:xfrm>
            <a:off x="3422245" y="2291256"/>
            <a:ext cx="1191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SEP - 1995</a:t>
            </a:r>
          </a:p>
          <a:p>
            <a:pPr algn="ctr"/>
            <a:r>
              <a:rPr lang="en-US" sz="1200" dirty="0"/>
              <a:t>Mocha become </a:t>
            </a:r>
          </a:p>
          <a:p>
            <a:pPr algn="ctr"/>
            <a:r>
              <a:rPr lang="en-US" sz="1200" dirty="0"/>
              <a:t>Live-Script</a:t>
            </a:r>
            <a:endParaRPr lang="he-IL" sz="1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AC70609-624B-49F4-85AE-136ED3BB8C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1413" y="1644925"/>
            <a:ext cx="678279" cy="646331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2969B9C-E836-4E47-85F6-43701BE8AFD8}"/>
              </a:ext>
            </a:extLst>
          </p:cNvPr>
          <p:cNvCxnSpPr/>
          <p:nvPr/>
        </p:nvCxnSpPr>
        <p:spPr>
          <a:xfrm flipV="1">
            <a:off x="5175694" y="2969886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543CE41-C0A1-420C-A0EA-3E880A4060DF}"/>
              </a:ext>
            </a:extLst>
          </p:cNvPr>
          <p:cNvSpPr txBox="1"/>
          <p:nvPr/>
        </p:nvSpPr>
        <p:spPr>
          <a:xfrm>
            <a:off x="4776878" y="2109972"/>
            <a:ext cx="8657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DEC - 1995</a:t>
            </a:r>
          </a:p>
          <a:p>
            <a:pPr algn="ctr"/>
            <a:r>
              <a:rPr lang="en-US" sz="1200" dirty="0"/>
              <a:t>Live-Script</a:t>
            </a:r>
            <a:endParaRPr lang="he-IL" sz="1200" dirty="0"/>
          </a:p>
          <a:p>
            <a:pPr algn="ctr"/>
            <a:r>
              <a:rPr lang="en-US" sz="1200" dirty="0"/>
              <a:t> become </a:t>
            </a:r>
          </a:p>
          <a:p>
            <a:pPr algn="ctr"/>
            <a:r>
              <a:rPr lang="en-US" sz="1200" dirty="0"/>
              <a:t>Java-Script</a:t>
            </a:r>
            <a:endParaRPr lang="he-IL" sz="1200" dirty="0"/>
          </a:p>
        </p:txBody>
      </p:sp>
      <p:pic>
        <p:nvPicPr>
          <p:cNvPr id="2072" name="Picture 24" descr="JavaScript Tutorial">
            <a:extLst>
              <a:ext uri="{FF2B5EF4-FFF2-40B4-BE49-F238E27FC236}">
                <a16:creationId xmlns:a16="http://schemas.microsoft.com/office/drawing/2014/main" id="{34C6DBA4-3ED8-4DE0-AF47-4250AB19B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2528" y="1481894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BEF201A-F059-4D63-B6F0-D6751674D006}"/>
              </a:ext>
            </a:extLst>
          </p:cNvPr>
          <p:cNvCxnSpPr/>
          <p:nvPr/>
        </p:nvCxnSpPr>
        <p:spPr>
          <a:xfrm flipV="1">
            <a:off x="6178894" y="2969101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A7F5545-6879-4A74-9DF2-323F02360D7C}"/>
              </a:ext>
            </a:extLst>
          </p:cNvPr>
          <p:cNvSpPr txBox="1"/>
          <p:nvPr/>
        </p:nvSpPr>
        <p:spPr>
          <a:xfrm>
            <a:off x="5666599" y="1914556"/>
            <a:ext cx="10245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AUG - 1996</a:t>
            </a:r>
          </a:p>
          <a:p>
            <a:pPr algn="ctr"/>
            <a:r>
              <a:rPr lang="en-US" sz="1200" dirty="0"/>
              <a:t>Microsoft launches Internet Explorer</a:t>
            </a:r>
            <a:endParaRPr lang="he-IL" sz="1200" dirty="0"/>
          </a:p>
        </p:txBody>
      </p:sp>
      <p:pic>
        <p:nvPicPr>
          <p:cNvPr id="2074" name="Picture 26" descr="Internet Explorer - Wikipedia">
            <a:extLst>
              <a:ext uri="{FF2B5EF4-FFF2-40B4-BE49-F238E27FC236}">
                <a16:creationId xmlns:a16="http://schemas.microsoft.com/office/drawing/2014/main" id="{57959837-BCEB-476A-82B4-4C9EEEF73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923" y="1317804"/>
            <a:ext cx="607941" cy="596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650FCDC1-10B0-45A2-935B-343E44920F76}"/>
              </a:ext>
            </a:extLst>
          </p:cNvPr>
          <p:cNvSpPr txBox="1"/>
          <p:nvPr/>
        </p:nvSpPr>
        <p:spPr>
          <a:xfrm>
            <a:off x="5642628" y="3640567"/>
            <a:ext cx="1241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1"/>
            <a:r>
              <a:rPr lang="en-US" sz="1000" b="0" i="0" dirty="0">
                <a:effectLst/>
                <a:latin typeface="Google Sans"/>
              </a:rPr>
              <a:t>Reverse engineering </a:t>
            </a:r>
            <a:r>
              <a:rPr lang="en-US" sz="1000" b="0" i="0" dirty="0" err="1">
                <a:effectLst/>
                <a:latin typeface="Google Sans"/>
              </a:rPr>
              <a:t>js</a:t>
            </a:r>
            <a:r>
              <a:rPr lang="en-US" sz="1000" b="0" i="0" dirty="0">
                <a:effectLst/>
                <a:latin typeface="Google Sans"/>
              </a:rPr>
              <a:t> to Jscript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CDE372C-AC52-4EF8-9E6E-FA81D5EA1D78}"/>
              </a:ext>
            </a:extLst>
          </p:cNvPr>
          <p:cNvCxnSpPr/>
          <p:nvPr/>
        </p:nvCxnSpPr>
        <p:spPr>
          <a:xfrm flipV="1">
            <a:off x="7463308" y="2969101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0221FA3-A721-4969-902E-F054B6B5515C}"/>
              </a:ext>
            </a:extLst>
          </p:cNvPr>
          <p:cNvSpPr txBox="1"/>
          <p:nvPr/>
        </p:nvSpPr>
        <p:spPr>
          <a:xfrm>
            <a:off x="6914592" y="2153765"/>
            <a:ext cx="11916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JUN - 1997</a:t>
            </a:r>
          </a:p>
          <a:p>
            <a:pPr algn="ctr" rtl="1"/>
            <a:r>
              <a:rPr lang="en-US" sz="1200" b="0" i="0" dirty="0">
                <a:effectLst/>
                <a:latin typeface="Google Sans"/>
              </a:rPr>
              <a:t>The first standardization ECMA script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E931DBA-6509-45FE-8C3D-8AFBEBFC975A}"/>
              </a:ext>
            </a:extLst>
          </p:cNvPr>
          <p:cNvSpPr txBox="1"/>
          <p:nvPr/>
        </p:nvSpPr>
        <p:spPr>
          <a:xfrm>
            <a:off x="7097554" y="3621302"/>
            <a:ext cx="12410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1"/>
            <a:r>
              <a:rPr lang="en-US" sz="1000" b="0" i="0" dirty="0">
                <a:effectLst/>
                <a:latin typeface="Google Sans"/>
              </a:rPr>
              <a:t>The first standardization ECMA script</a:t>
            </a:r>
          </a:p>
        </p:txBody>
      </p:sp>
      <p:pic>
        <p:nvPicPr>
          <p:cNvPr id="2078" name="Picture 30" descr="ECMAScript 2015 Language Specification – ECMA-262 6th Edition">
            <a:extLst>
              <a:ext uri="{FF2B5EF4-FFF2-40B4-BE49-F238E27FC236}">
                <a16:creationId xmlns:a16="http://schemas.microsoft.com/office/drawing/2014/main" id="{A67888D8-F61B-4251-BE18-21D7E4A8E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9897" y="1601942"/>
            <a:ext cx="1578742" cy="617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396D4DF-CB14-4E20-8D48-A77D721BC916}"/>
              </a:ext>
            </a:extLst>
          </p:cNvPr>
          <p:cNvCxnSpPr/>
          <p:nvPr/>
        </p:nvCxnSpPr>
        <p:spPr>
          <a:xfrm flipV="1">
            <a:off x="8294913" y="2969101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E8321F0-CF5A-4C3B-BA54-FE89553A2D58}"/>
              </a:ext>
            </a:extLst>
          </p:cNvPr>
          <p:cNvSpPr txBox="1"/>
          <p:nvPr/>
        </p:nvSpPr>
        <p:spPr>
          <a:xfrm>
            <a:off x="7699077" y="2507435"/>
            <a:ext cx="1191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200" b="1" dirty="0"/>
              <a:t>1999</a:t>
            </a:r>
            <a:endParaRPr lang="en-US" sz="1200" b="1" dirty="0"/>
          </a:p>
          <a:p>
            <a:pPr algn="ctr" rtl="1"/>
            <a:r>
              <a:rPr lang="en-US" sz="1200" b="0" i="0" dirty="0">
                <a:effectLst/>
                <a:latin typeface="Google Sans"/>
              </a:rPr>
              <a:t>ES</a:t>
            </a:r>
            <a:r>
              <a:rPr lang="en-US" sz="1200" dirty="0">
                <a:latin typeface="Google Sans"/>
              </a:rPr>
              <a:t>3</a:t>
            </a:r>
            <a:endParaRPr lang="en-US" sz="1200" b="0" i="0" dirty="0">
              <a:effectLst/>
              <a:latin typeface="Google Sans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E45FF35-409E-4667-9F0B-CB4E392CC6C0}"/>
              </a:ext>
            </a:extLst>
          </p:cNvPr>
          <p:cNvSpPr txBox="1"/>
          <p:nvPr/>
        </p:nvSpPr>
        <p:spPr>
          <a:xfrm>
            <a:off x="7868921" y="3587059"/>
            <a:ext cx="12410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1"/>
            <a:r>
              <a:rPr lang="en-US" sz="1000" b="0" i="0" dirty="0">
                <a:effectLst/>
                <a:latin typeface="Google Sans"/>
              </a:rPr>
              <a:t>more operators</a:t>
            </a:r>
            <a:r>
              <a:rPr lang="he-IL" sz="1000" b="0" i="0" dirty="0">
                <a:effectLst/>
                <a:latin typeface="Google Sans"/>
              </a:rPr>
              <a:t> </a:t>
            </a:r>
            <a:endParaRPr lang="en-US" sz="1000" b="0" i="0" dirty="0">
              <a:effectLst/>
              <a:latin typeface="Google Sans"/>
            </a:endParaRPr>
          </a:p>
        </p:txBody>
      </p:sp>
      <p:pic>
        <p:nvPicPr>
          <p:cNvPr id="2080" name="Picture 32" descr="Douglas Crockford - Wikipedia">
            <a:extLst>
              <a:ext uri="{FF2B5EF4-FFF2-40B4-BE49-F238E27FC236}">
                <a16:creationId xmlns:a16="http://schemas.microsoft.com/office/drawing/2014/main" id="{7DCEFE6D-44F1-4A6D-9753-20AB570E19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4" r="26576"/>
          <a:stretch/>
        </p:blipFill>
        <p:spPr bwMode="auto">
          <a:xfrm>
            <a:off x="9110006" y="3621302"/>
            <a:ext cx="662288" cy="75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14F0A63-4966-4AEE-85B9-9B27C232699E}"/>
              </a:ext>
            </a:extLst>
          </p:cNvPr>
          <p:cNvSpPr txBox="1"/>
          <p:nvPr/>
        </p:nvSpPr>
        <p:spPr>
          <a:xfrm>
            <a:off x="8957654" y="4345001"/>
            <a:ext cx="12410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1"/>
            <a:r>
              <a:rPr lang="en-US" sz="1000" b="0" i="0" dirty="0">
                <a:effectLst/>
                <a:latin typeface="Google Sans"/>
              </a:rPr>
              <a:t>Douglas Crockford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DB417AE-24B8-4296-9673-54D6812094FF}"/>
              </a:ext>
            </a:extLst>
          </p:cNvPr>
          <p:cNvCxnSpPr/>
          <p:nvPr/>
        </p:nvCxnSpPr>
        <p:spPr>
          <a:xfrm flipV="1">
            <a:off x="9430890" y="2989824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6AE9FDC-B04D-414E-974B-BCD4218D5B33}"/>
              </a:ext>
            </a:extLst>
          </p:cNvPr>
          <p:cNvSpPr txBox="1"/>
          <p:nvPr/>
        </p:nvSpPr>
        <p:spPr>
          <a:xfrm>
            <a:off x="8835054" y="2528158"/>
            <a:ext cx="1191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2003</a:t>
            </a:r>
          </a:p>
          <a:p>
            <a:pPr algn="ctr" rtl="1"/>
            <a:r>
              <a:rPr lang="en-US" sz="1200" b="0" i="0" dirty="0">
                <a:effectLst/>
                <a:latin typeface="Google Sans"/>
              </a:rPr>
              <a:t>Created JSON</a:t>
            </a:r>
          </a:p>
        </p:txBody>
      </p:sp>
      <p:pic>
        <p:nvPicPr>
          <p:cNvPr id="2082" name="Picture 34" descr="What is JSON? The most important questions explained simply ✓">
            <a:extLst>
              <a:ext uri="{FF2B5EF4-FFF2-40B4-BE49-F238E27FC236}">
                <a16:creationId xmlns:a16="http://schemas.microsoft.com/office/drawing/2014/main" id="{D7D6BC24-7064-4221-8E9B-8E65400D6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401" y="2209085"/>
            <a:ext cx="916670" cy="381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246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8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5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8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  <p:bldP spid="19" grpId="0"/>
      <p:bldP spid="23" grpId="0"/>
      <p:bldP spid="29" grpId="0"/>
      <p:bldP spid="34" grpId="0"/>
      <p:bldP spid="38" grpId="0"/>
      <p:bldP spid="41" grpId="0"/>
      <p:bldP spid="43" grpId="0"/>
      <p:bldP spid="44" grpId="0"/>
      <p:bldP spid="48" grpId="0"/>
      <p:bldP spid="49" grpId="0"/>
      <p:bldP spid="51" grpId="0"/>
      <p:bldP spid="5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3F2465-7A0F-460B-A09E-A94C86E73CAB}"/>
              </a:ext>
            </a:extLst>
          </p:cNvPr>
          <p:cNvSpPr/>
          <p:nvPr/>
        </p:nvSpPr>
        <p:spPr>
          <a:xfrm>
            <a:off x="226009" y="190312"/>
            <a:ext cx="72019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Lets create server with express.js </a:t>
            </a:r>
            <a:endParaRPr lang="en-IL" sz="3200" dirty="0"/>
          </a:p>
        </p:txBody>
      </p:sp>
      <p:pic>
        <p:nvPicPr>
          <p:cNvPr id="3074" name="Picture 2" descr="Premium Vector | Programmer working writing code. man typing on the  keyboard with code on the screen. web developer, design, programming.  coding concept.">
            <a:extLst>
              <a:ext uri="{FF2B5EF4-FFF2-40B4-BE49-F238E27FC236}">
                <a16:creationId xmlns:a16="http://schemas.microsoft.com/office/drawing/2014/main" id="{CB09AAB7-3A4A-4A4C-898F-64427E41E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055" y="91075"/>
            <a:ext cx="5280935" cy="4825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A92BDE-58A5-420B-8C01-366597D217F9}"/>
              </a:ext>
            </a:extLst>
          </p:cNvPr>
          <p:cNvSpPr txBox="1"/>
          <p:nvPr/>
        </p:nvSpPr>
        <p:spPr>
          <a:xfrm>
            <a:off x="0" y="1119073"/>
            <a:ext cx="6685055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Install nodemon into your project and update the package.json in the scripts: start: nodemon “your file name”.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Install express.js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Use the express module to set the “app” variable.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Use Middleware to parse JSON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Write methods for GET and POST using app.get and app.post and return JSON or HTML.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Test the </a:t>
            </a:r>
            <a:r>
              <a:rPr lang="en-US" dirty="0" err="1"/>
              <a:t>api</a:t>
            </a:r>
            <a:r>
              <a:rPr lang="en-US" dirty="0"/>
              <a:t> with the Postman tool.</a:t>
            </a:r>
            <a:endParaRPr lang="he-IL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93186B-423B-428F-ABB4-D9C24F4E01D3}"/>
              </a:ext>
            </a:extLst>
          </p:cNvPr>
          <p:cNvSpPr txBox="1"/>
          <p:nvPr/>
        </p:nvSpPr>
        <p:spPr>
          <a:xfrm>
            <a:off x="68891" y="6244225"/>
            <a:ext cx="4359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3"/>
              </a:rPr>
              <a:t>the course notebook</a:t>
            </a:r>
            <a:endParaRPr lang="en-IL" sz="2800" dirty="0"/>
          </a:p>
        </p:txBody>
      </p:sp>
    </p:spTree>
    <p:extLst>
      <p:ext uri="{BB962C8B-B14F-4D97-AF65-F5344CB8AC3E}">
        <p14:creationId xmlns:p14="http://schemas.microsoft.com/office/powerpoint/2010/main" val="2486972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07F1C9-A87C-4D43-9165-06FDDB761891}"/>
              </a:ext>
            </a:extLst>
          </p:cNvPr>
          <p:cNvSpPr/>
          <p:nvPr/>
        </p:nvSpPr>
        <p:spPr>
          <a:xfrm>
            <a:off x="3791522" y="0"/>
            <a:ext cx="46089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JS</a:t>
            </a:r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היסטוריה של 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6B132DE-E183-4862-8EA5-3595BBB74C2F}"/>
              </a:ext>
            </a:extLst>
          </p:cNvPr>
          <p:cNvCxnSpPr>
            <a:cxnSpLocks/>
          </p:cNvCxnSpPr>
          <p:nvPr/>
        </p:nvCxnSpPr>
        <p:spPr>
          <a:xfrm>
            <a:off x="43855" y="3547413"/>
            <a:ext cx="11481532" cy="0"/>
          </a:xfrm>
          <a:prstGeom prst="straightConnector1">
            <a:avLst/>
          </a:prstGeom>
          <a:ln w="76200">
            <a:tailEnd type="triangle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FACF2A-AC39-43C0-9C62-FC26AAC51FEE}"/>
              </a:ext>
            </a:extLst>
          </p:cNvPr>
          <p:cNvCxnSpPr/>
          <p:nvPr/>
        </p:nvCxnSpPr>
        <p:spPr>
          <a:xfrm flipV="1">
            <a:off x="562887" y="2969101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98EBDF-EE12-416B-96A7-EB5E59E79CAF}"/>
              </a:ext>
            </a:extLst>
          </p:cNvPr>
          <p:cNvCxnSpPr/>
          <p:nvPr/>
        </p:nvCxnSpPr>
        <p:spPr>
          <a:xfrm flipV="1">
            <a:off x="2098063" y="2976469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8BDD524-1262-4FC7-B009-C3068C86FCB4}"/>
              </a:ext>
            </a:extLst>
          </p:cNvPr>
          <p:cNvSpPr txBox="1"/>
          <p:nvPr/>
        </p:nvSpPr>
        <p:spPr>
          <a:xfrm>
            <a:off x="1297560" y="2359608"/>
            <a:ext cx="1600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2008</a:t>
            </a:r>
          </a:p>
          <a:p>
            <a:pPr algn="ctr"/>
            <a:r>
              <a:rPr lang="en-US" sz="1200" dirty="0"/>
              <a:t>Released of Chrome and V8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0A24146-8D7D-429B-8FC2-B867193D5365}"/>
              </a:ext>
            </a:extLst>
          </p:cNvPr>
          <p:cNvCxnSpPr/>
          <p:nvPr/>
        </p:nvCxnSpPr>
        <p:spPr>
          <a:xfrm flipV="1">
            <a:off x="3684603" y="2969101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2969B9C-E836-4E47-85F6-43701BE8AFD8}"/>
              </a:ext>
            </a:extLst>
          </p:cNvPr>
          <p:cNvCxnSpPr/>
          <p:nvPr/>
        </p:nvCxnSpPr>
        <p:spPr>
          <a:xfrm flipV="1">
            <a:off x="5033020" y="2969101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BEF201A-F059-4D63-B6F0-D6751674D006}"/>
              </a:ext>
            </a:extLst>
          </p:cNvPr>
          <p:cNvCxnSpPr/>
          <p:nvPr/>
        </p:nvCxnSpPr>
        <p:spPr>
          <a:xfrm flipV="1">
            <a:off x="6321472" y="2959762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50FCDC1-10B0-45A2-935B-343E44920F76}"/>
              </a:ext>
            </a:extLst>
          </p:cNvPr>
          <p:cNvSpPr txBox="1"/>
          <p:nvPr/>
        </p:nvSpPr>
        <p:spPr>
          <a:xfrm>
            <a:off x="-44091" y="3593455"/>
            <a:ext cx="12410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1"/>
            <a:r>
              <a:rPr lang="en-US" sz="1000" b="0" i="0" dirty="0">
                <a:effectLst/>
                <a:latin typeface="Google Sans"/>
              </a:rPr>
              <a:t>The first </a:t>
            </a:r>
            <a:r>
              <a:rPr lang="en-US" sz="1000" dirty="0">
                <a:latin typeface="Google Sans"/>
              </a:rPr>
              <a:t>big</a:t>
            </a:r>
            <a:r>
              <a:rPr lang="en-US" sz="1000" b="0" i="0" dirty="0">
                <a:effectLst/>
                <a:latin typeface="Google Sans"/>
              </a:rPr>
              <a:t> library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CDE372C-AC52-4EF8-9E6E-FA81D5EA1D78}"/>
              </a:ext>
            </a:extLst>
          </p:cNvPr>
          <p:cNvCxnSpPr/>
          <p:nvPr/>
        </p:nvCxnSpPr>
        <p:spPr>
          <a:xfrm flipV="1">
            <a:off x="7878354" y="2959762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396D4DF-CB14-4E20-8D48-A77D721BC916}"/>
              </a:ext>
            </a:extLst>
          </p:cNvPr>
          <p:cNvCxnSpPr/>
          <p:nvPr/>
        </p:nvCxnSpPr>
        <p:spPr>
          <a:xfrm flipV="1">
            <a:off x="9475202" y="2976469"/>
            <a:ext cx="0" cy="5394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C14F0A63-4966-4AEE-85B9-9B27C232699E}"/>
              </a:ext>
            </a:extLst>
          </p:cNvPr>
          <p:cNvSpPr txBox="1"/>
          <p:nvPr/>
        </p:nvSpPr>
        <p:spPr>
          <a:xfrm>
            <a:off x="3342266" y="4333079"/>
            <a:ext cx="12410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1"/>
            <a:r>
              <a:rPr lang="en-US" sz="1000" dirty="0">
                <a:latin typeface="Google Sans"/>
              </a:rPr>
              <a:t>R</a:t>
            </a:r>
            <a:r>
              <a:rPr lang="en-US" sz="1000" b="0" i="0" dirty="0">
                <a:effectLst/>
                <a:latin typeface="Google Sans"/>
              </a:rPr>
              <a:t>yan </a:t>
            </a:r>
            <a:r>
              <a:rPr lang="en-US" sz="1000" dirty="0">
                <a:latin typeface="Google Sans"/>
              </a:rPr>
              <a:t>D</a:t>
            </a:r>
            <a:r>
              <a:rPr lang="en-US" sz="1000" b="0" i="0" dirty="0">
                <a:effectLst/>
                <a:latin typeface="Google Sans"/>
              </a:rPr>
              <a:t>ahl</a:t>
            </a:r>
          </a:p>
        </p:txBody>
      </p:sp>
      <p:pic>
        <p:nvPicPr>
          <p:cNvPr id="3074" name="Picture 2" descr="jQuery Support for Shopware &gt;= 6.5 | Shopware Store">
            <a:extLst>
              <a:ext uri="{FF2B5EF4-FFF2-40B4-BE49-F238E27FC236}">
                <a16:creationId xmlns:a16="http://schemas.microsoft.com/office/drawing/2014/main" id="{99CBD140-0FB3-4945-A783-5834CFBF6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69" y="1868634"/>
            <a:ext cx="715366" cy="672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D1BDA992-6F53-4F7B-A26D-8F83AA59DDFC}"/>
              </a:ext>
            </a:extLst>
          </p:cNvPr>
          <p:cNvSpPr txBox="1"/>
          <p:nvPr/>
        </p:nvSpPr>
        <p:spPr>
          <a:xfrm>
            <a:off x="-33660" y="2498356"/>
            <a:ext cx="1161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2006</a:t>
            </a:r>
          </a:p>
          <a:p>
            <a:pPr algn="ctr"/>
            <a:r>
              <a:rPr lang="en-US" sz="1200" dirty="0" err="1"/>
              <a:t>Jquery</a:t>
            </a:r>
            <a:r>
              <a:rPr lang="en-US" sz="1200" dirty="0"/>
              <a:t> released</a:t>
            </a:r>
            <a:endParaRPr lang="he-IL" sz="1200" dirty="0"/>
          </a:p>
        </p:txBody>
      </p:sp>
      <p:pic>
        <p:nvPicPr>
          <p:cNvPr id="3078" name="Picture 6" descr="V8 – ויקיפדיה">
            <a:extLst>
              <a:ext uri="{FF2B5EF4-FFF2-40B4-BE49-F238E27FC236}">
                <a16:creationId xmlns:a16="http://schemas.microsoft.com/office/drawing/2014/main" id="{BA1A6690-80D5-4476-81C8-568C6DE54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787" y="1823815"/>
            <a:ext cx="568414" cy="568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Google Chrome - Wikipedia">
            <a:extLst>
              <a:ext uri="{FF2B5EF4-FFF2-40B4-BE49-F238E27FC236}">
                <a16:creationId xmlns:a16="http://schemas.microsoft.com/office/drawing/2014/main" id="{F1D36A0B-0B77-4689-90AE-F461C3A13B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8498" y="1875878"/>
            <a:ext cx="464289" cy="464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yan Dahl | The Newsletter">
            <a:extLst>
              <a:ext uri="{FF2B5EF4-FFF2-40B4-BE49-F238E27FC236}">
                <a16:creationId xmlns:a16="http://schemas.microsoft.com/office/drawing/2014/main" id="{F430814A-D569-49D2-9167-026579F31F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88"/>
          <a:stretch/>
        </p:blipFill>
        <p:spPr bwMode="auto">
          <a:xfrm>
            <a:off x="3342266" y="3615410"/>
            <a:ext cx="684674" cy="721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Node.js - Wikipedia">
            <a:extLst>
              <a:ext uri="{FF2B5EF4-FFF2-40B4-BE49-F238E27FC236}">
                <a16:creationId xmlns:a16="http://schemas.microsoft.com/office/drawing/2014/main" id="{038B53F6-E116-49D6-85A3-ED4C991DA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6395" y="1629264"/>
            <a:ext cx="782717" cy="47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E99A5657-0B6D-4F68-BC25-432E656F4187}"/>
              </a:ext>
            </a:extLst>
          </p:cNvPr>
          <p:cNvSpPr txBox="1"/>
          <p:nvPr/>
        </p:nvSpPr>
        <p:spPr>
          <a:xfrm>
            <a:off x="4232589" y="2501311"/>
            <a:ext cx="160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DEC-2009</a:t>
            </a:r>
          </a:p>
          <a:p>
            <a:pPr algn="ctr"/>
            <a:r>
              <a:rPr lang="en-US" sz="1200" dirty="0"/>
              <a:t>Released of ES5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87AE804-8430-461B-BD72-9D13E462C32B}"/>
              </a:ext>
            </a:extLst>
          </p:cNvPr>
          <p:cNvSpPr txBox="1"/>
          <p:nvPr/>
        </p:nvSpPr>
        <p:spPr>
          <a:xfrm>
            <a:off x="2897324" y="2152276"/>
            <a:ext cx="16008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2009</a:t>
            </a:r>
          </a:p>
          <a:p>
            <a:pPr algn="ctr"/>
            <a:r>
              <a:rPr lang="en-US" sz="1200" dirty="0"/>
              <a:t>Server-side runtime development environment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5ACE6C6-9D3C-44DF-8259-1667E88C5CBA}"/>
              </a:ext>
            </a:extLst>
          </p:cNvPr>
          <p:cNvSpPr txBox="1"/>
          <p:nvPr/>
        </p:nvSpPr>
        <p:spPr>
          <a:xfrm>
            <a:off x="7077923" y="2489017"/>
            <a:ext cx="160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JUN-2015</a:t>
            </a:r>
          </a:p>
          <a:p>
            <a:pPr algn="ctr"/>
            <a:r>
              <a:rPr lang="en-US" sz="1200" dirty="0"/>
              <a:t>Released of ES6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F481A38-028B-4ED5-9315-1A474C142CBC}"/>
              </a:ext>
            </a:extLst>
          </p:cNvPr>
          <p:cNvSpPr txBox="1"/>
          <p:nvPr/>
        </p:nvSpPr>
        <p:spPr>
          <a:xfrm>
            <a:off x="7559666" y="3601374"/>
            <a:ext cx="1241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1"/>
            <a:r>
              <a:rPr lang="en-US" sz="1000" b="0" i="0" dirty="0">
                <a:effectLst/>
                <a:latin typeface="Google Sans"/>
              </a:rPr>
              <a:t>A lot more operators</a:t>
            </a:r>
          </a:p>
        </p:txBody>
      </p:sp>
      <p:pic>
        <p:nvPicPr>
          <p:cNvPr id="3082" name="Picture 10">
            <a:extLst>
              <a:ext uri="{FF2B5EF4-FFF2-40B4-BE49-F238E27FC236}">
                <a16:creationId xmlns:a16="http://schemas.microsoft.com/office/drawing/2014/main" id="{9DCCA0E0-5172-4D94-A5A1-3DC7EED8C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830" y="1838251"/>
            <a:ext cx="842740" cy="732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2F9AC99D-C703-4077-BAC3-D1B36844BC59}"/>
              </a:ext>
            </a:extLst>
          </p:cNvPr>
          <p:cNvSpPr txBox="1"/>
          <p:nvPr/>
        </p:nvSpPr>
        <p:spPr>
          <a:xfrm>
            <a:off x="8674771" y="2540687"/>
            <a:ext cx="160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2015</a:t>
            </a:r>
          </a:p>
          <a:p>
            <a:pPr algn="ctr"/>
            <a:r>
              <a:rPr lang="en-US" sz="1200" dirty="0"/>
              <a:t>React.js</a:t>
            </a:r>
          </a:p>
        </p:txBody>
      </p:sp>
      <p:pic>
        <p:nvPicPr>
          <p:cNvPr id="3084" name="Picture 12" descr="Angular (web framework) - Wikipedia">
            <a:extLst>
              <a:ext uri="{FF2B5EF4-FFF2-40B4-BE49-F238E27FC236}">
                <a16:creationId xmlns:a16="http://schemas.microsoft.com/office/drawing/2014/main" id="{53EEC2D2-C3C3-488C-A144-A81AA2B2A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0454" y="1745680"/>
            <a:ext cx="742033" cy="742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69649247-220B-4F92-B158-F10252A0AFFC}"/>
              </a:ext>
            </a:extLst>
          </p:cNvPr>
          <p:cNvSpPr txBox="1"/>
          <p:nvPr/>
        </p:nvSpPr>
        <p:spPr>
          <a:xfrm>
            <a:off x="5521041" y="2507154"/>
            <a:ext cx="160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OCT-2010</a:t>
            </a:r>
          </a:p>
          <a:p>
            <a:pPr algn="ctr"/>
            <a:r>
              <a:rPr lang="en-US" sz="1200" dirty="0"/>
              <a:t>Angular</a:t>
            </a:r>
          </a:p>
        </p:txBody>
      </p:sp>
    </p:spTree>
    <p:extLst>
      <p:ext uri="{BB962C8B-B14F-4D97-AF65-F5344CB8AC3E}">
        <p14:creationId xmlns:p14="http://schemas.microsoft.com/office/powerpoint/2010/main" val="4184484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0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41" grpId="0"/>
      <p:bldP spid="51" grpId="0"/>
      <p:bldP spid="40" grpId="0"/>
      <p:bldP spid="50" grpId="0"/>
      <p:bldP spid="54" grpId="0"/>
      <p:bldP spid="55" grpId="0"/>
      <p:bldP spid="56" grpId="0"/>
      <p:bldP spid="57" grpId="0"/>
      <p:bldP spid="5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Jeff Atwood aka &quot;Coding Horror&quot; | 2015 tech, Ibm watson, Coding">
            <a:extLst>
              <a:ext uri="{FF2B5EF4-FFF2-40B4-BE49-F238E27FC236}">
                <a16:creationId xmlns:a16="http://schemas.microsoft.com/office/drawing/2014/main" id="{14025AD4-2AAF-4A63-A04C-BA50769F6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902" y="168769"/>
            <a:ext cx="4885818" cy="3260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0794724-B30C-40CC-B802-9CF72E68ECC1}"/>
              </a:ext>
            </a:extLst>
          </p:cNvPr>
          <p:cNvSpPr/>
          <p:nvPr/>
        </p:nvSpPr>
        <p:spPr>
          <a:xfrm>
            <a:off x="182168" y="3591128"/>
            <a:ext cx="1160127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0" i="0" dirty="0">
                <a:solidFill>
                  <a:srgbClr val="040C28"/>
                </a:solidFill>
                <a:effectLst/>
                <a:latin typeface="Google Sans"/>
              </a:rPr>
              <a:t>Any application that can be written in JavaScript, will eventually be written in JavaScript</a:t>
            </a:r>
            <a:r>
              <a:rPr lang="en-US" sz="3200" b="0" i="0" dirty="0">
                <a:solidFill>
                  <a:srgbClr val="1F1F1F"/>
                </a:solidFill>
                <a:effectLst/>
                <a:latin typeface="Google Sans"/>
              </a:rPr>
              <a:t>. </a:t>
            </a:r>
          </a:p>
          <a:p>
            <a:r>
              <a:rPr lang="en-US" sz="3200" b="0" i="0" dirty="0">
                <a:solidFill>
                  <a:srgbClr val="1F1F1F"/>
                </a:solidFill>
                <a:effectLst/>
                <a:latin typeface="Google Sans"/>
              </a:rPr>
              <a:t>-- Jeff Atwood, 2009</a:t>
            </a:r>
            <a:endParaRPr lang="en-IL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246DF2-2874-4869-94AC-3965B81C2F68}"/>
              </a:ext>
            </a:extLst>
          </p:cNvPr>
          <p:cNvSpPr/>
          <p:nvPr/>
        </p:nvSpPr>
        <p:spPr>
          <a:xfrm>
            <a:off x="182168" y="5160788"/>
            <a:ext cx="5554318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0" i="0" dirty="0">
                <a:solidFill>
                  <a:srgbClr val="040C28"/>
                </a:solidFill>
                <a:effectLst/>
                <a:latin typeface="Google Sans"/>
              </a:rPr>
              <a:t>Founder of Stack Exchange</a:t>
            </a:r>
            <a:endParaRPr lang="en-IL" sz="3200" dirty="0"/>
          </a:p>
        </p:txBody>
      </p:sp>
    </p:spTree>
    <p:extLst>
      <p:ext uri="{BB962C8B-B14F-4D97-AF65-F5344CB8AC3E}">
        <p14:creationId xmlns:p14="http://schemas.microsoft.com/office/powerpoint/2010/main" val="150664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08D9E3B3-36C5-4CB0-97C7-C5D32D6C9D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356" y="737881"/>
            <a:ext cx="1440000" cy="378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Uber Design – Medium">
            <a:extLst>
              <a:ext uri="{FF2B5EF4-FFF2-40B4-BE49-F238E27FC236}">
                <a16:creationId xmlns:a16="http://schemas.microsoft.com/office/drawing/2014/main" id="{7B810D93-BBB9-408A-B7BD-5EBA70E04F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65" b="25796"/>
          <a:stretch/>
        </p:blipFill>
        <p:spPr bwMode="auto">
          <a:xfrm>
            <a:off x="8830856" y="535019"/>
            <a:ext cx="1440000" cy="765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Netflix - אפליקציות Microsoft">
            <a:extLst>
              <a:ext uri="{FF2B5EF4-FFF2-40B4-BE49-F238E27FC236}">
                <a16:creationId xmlns:a16="http://schemas.microsoft.com/office/drawing/2014/main" id="{EB20436A-E017-435A-A687-EDA5533FA0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58" b="34073"/>
          <a:stretch/>
        </p:blipFill>
        <p:spPr bwMode="auto">
          <a:xfrm>
            <a:off x="3608706" y="737881"/>
            <a:ext cx="1440000" cy="45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How Walmart Became a Major Player in the Healthcare Industry">
            <a:extLst>
              <a:ext uri="{FF2B5EF4-FFF2-40B4-BE49-F238E27FC236}">
                <a16:creationId xmlns:a16="http://schemas.microsoft.com/office/drawing/2014/main" id="{DBC1C190-FF46-482A-B64F-ACC07BBFB9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35" b="29586"/>
          <a:stretch/>
        </p:blipFill>
        <p:spPr bwMode="auto">
          <a:xfrm>
            <a:off x="1471206" y="737881"/>
            <a:ext cx="1440000" cy="359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94AF9A-E9A5-4BF2-8088-D8C9A19A78FF}"/>
              </a:ext>
            </a:extLst>
          </p:cNvPr>
          <p:cNvSpPr txBox="1"/>
          <p:nvPr/>
        </p:nvSpPr>
        <p:spPr>
          <a:xfrm>
            <a:off x="998856" y="2432050"/>
            <a:ext cx="5219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Built twice as fast with fewer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33% fewer lines of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40% fewer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2X request / sec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35% faster response time</a:t>
            </a:r>
            <a:endParaRPr lang="en-I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184998-39F2-4D0B-9C99-F8F0CB5B6EDA}"/>
              </a:ext>
            </a:extLst>
          </p:cNvPr>
          <p:cNvSpPr txBox="1"/>
          <p:nvPr/>
        </p:nvSpPr>
        <p:spPr>
          <a:xfrm>
            <a:off x="998856" y="4414603"/>
            <a:ext cx="5219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and highly scalable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33% fewer lines of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Java script everywhere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Cleaner and more consistent codebase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Largest ecosystem of open-source libs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562446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614CCC-020B-4FD1-80A9-80D8E6DCA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509374"/>
            <a:ext cx="4794250" cy="5291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09CC45-0127-42B3-877C-1FFF186C1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451" y="1509374"/>
            <a:ext cx="4208388" cy="52914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45493C9-F8C6-4518-B57E-F839C208EBA2}"/>
              </a:ext>
            </a:extLst>
          </p:cNvPr>
          <p:cNvSpPr/>
          <p:nvPr/>
        </p:nvSpPr>
        <p:spPr>
          <a:xfrm>
            <a:off x="4068368" y="-104572"/>
            <a:ext cx="479425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survey.stackoverflow.co</a:t>
            </a:r>
            <a:endParaRPr lang="en-IL" sz="3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2CC485-29F5-4CCB-BC99-A96C433A8B07}"/>
              </a:ext>
            </a:extLst>
          </p:cNvPr>
          <p:cNvSpPr/>
          <p:nvPr/>
        </p:nvSpPr>
        <p:spPr>
          <a:xfrm>
            <a:off x="6991350" y="1047709"/>
            <a:ext cx="479425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/>
            <a:r>
              <a:rPr lang="en-US" sz="2400" b="0" i="0" dirty="0">
                <a:effectLst/>
              </a:rPr>
              <a:t>Web frameworks and technologies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78183A-1928-444B-9982-181A2AC3D42A}"/>
              </a:ext>
            </a:extLst>
          </p:cNvPr>
          <p:cNvSpPr/>
          <p:nvPr/>
        </p:nvSpPr>
        <p:spPr>
          <a:xfrm>
            <a:off x="304800" y="738568"/>
            <a:ext cx="4794250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/>
            <a:r>
              <a:rPr lang="en-US" sz="2400" b="0" i="0" dirty="0">
                <a:effectLst/>
              </a:rPr>
              <a:t>Programming, scripting, and markup languages </a:t>
            </a:r>
          </a:p>
        </p:txBody>
      </p:sp>
    </p:spTree>
    <p:extLst>
      <p:ext uri="{BB962C8B-B14F-4D97-AF65-F5344CB8AC3E}">
        <p14:creationId xmlns:p14="http://schemas.microsoft.com/office/powerpoint/2010/main" val="1887955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8F8591-DA8A-4803-B9E3-8E068B90B4EC}"/>
              </a:ext>
            </a:extLst>
          </p:cNvPr>
          <p:cNvSpPr/>
          <p:nvPr/>
        </p:nvSpPr>
        <p:spPr>
          <a:xfrm>
            <a:off x="226009" y="190312"/>
            <a:ext cx="72019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So how did we run JS until now?</a:t>
            </a:r>
            <a:endParaRPr lang="en-IL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E1C730-1899-4C18-85AE-DFC2AA3B4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09" y="958955"/>
            <a:ext cx="3569377" cy="161377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1666162-FD6B-49C2-BFEA-EA5B9E3B24EC}"/>
              </a:ext>
            </a:extLst>
          </p:cNvPr>
          <p:cNvSpPr/>
          <p:nvPr/>
        </p:nvSpPr>
        <p:spPr>
          <a:xfrm>
            <a:off x="226008" y="3023281"/>
            <a:ext cx="72019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And Now ?</a:t>
            </a:r>
            <a:endParaRPr lang="en-IL" sz="3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1AD1BC-DBC2-4921-B80A-6B3AE73A83DB}"/>
              </a:ext>
            </a:extLst>
          </p:cNvPr>
          <p:cNvSpPr txBox="1"/>
          <p:nvPr/>
        </p:nvSpPr>
        <p:spPr>
          <a:xfrm>
            <a:off x="226008" y="3814735"/>
            <a:ext cx="9375731" cy="1755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400" dirty="0"/>
              <a:t>Install node from </a:t>
            </a:r>
            <a:r>
              <a:rPr lang="en-US" sz="1400" dirty="0">
                <a:hlinkClick r:id="rId3"/>
              </a:rPr>
              <a:t>https://nodejs.org/en</a:t>
            </a:r>
            <a:endParaRPr lang="en-US" sz="1400" dirty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400" dirty="0"/>
              <a:t>Create </a:t>
            </a:r>
            <a:r>
              <a:rPr lang="en-US" sz="1400" dirty="0" err="1"/>
              <a:t>js</a:t>
            </a:r>
            <a:r>
              <a:rPr lang="en-US" sz="1400" dirty="0"/>
              <a:t> file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400" dirty="0"/>
              <a:t>Open the terminal and run the “node” or “node –v” to check the version of the Node.js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400" dirty="0"/>
              <a:t>Write some consol.log(“hello world”) in the </a:t>
            </a:r>
            <a:r>
              <a:rPr lang="en-US" sz="1400" dirty="0" err="1"/>
              <a:t>js</a:t>
            </a:r>
            <a:r>
              <a:rPr lang="en-US" sz="1400" dirty="0"/>
              <a:t> file and execute the file with “node filename.js”  </a:t>
            </a:r>
          </a:p>
        </p:txBody>
      </p:sp>
      <p:pic>
        <p:nvPicPr>
          <p:cNvPr id="13" name="Picture 2" descr="Node.js - Wikipedia">
            <a:extLst>
              <a:ext uri="{FF2B5EF4-FFF2-40B4-BE49-F238E27FC236}">
                <a16:creationId xmlns:a16="http://schemas.microsoft.com/office/drawing/2014/main" id="{4C0370B7-1ABF-452B-979D-7F974C9E5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3134" y="4527597"/>
            <a:ext cx="1479703" cy="905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ML - Wikipedia">
            <a:extLst>
              <a:ext uri="{FF2B5EF4-FFF2-40B4-BE49-F238E27FC236}">
                <a16:creationId xmlns:a16="http://schemas.microsoft.com/office/drawing/2014/main" id="{306FF9AB-AD5C-44D2-A6EF-06E2199D6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3134" y="775087"/>
            <a:ext cx="1331477" cy="1331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1614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16F9379-83C8-48CF-9BDE-F272A7E2C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99" y="2277612"/>
            <a:ext cx="6287377" cy="143847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CD440FB-48EA-42B9-B726-176A0D57F8D0}"/>
              </a:ext>
            </a:extLst>
          </p:cNvPr>
          <p:cNvSpPr/>
          <p:nvPr/>
        </p:nvSpPr>
        <p:spPr>
          <a:xfrm>
            <a:off x="2551674" y="1939058"/>
            <a:ext cx="109966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600" dirty="0"/>
              <a:t>Functions</a:t>
            </a:r>
            <a:endParaRPr lang="en-IL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814C02-D70B-4C04-BD81-D9C942FC1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217" y="4318346"/>
            <a:ext cx="2345512" cy="230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F6D7804-CABE-416B-A4EB-251B325CFDF9}"/>
              </a:ext>
            </a:extLst>
          </p:cNvPr>
          <p:cNvSpPr/>
          <p:nvPr/>
        </p:nvSpPr>
        <p:spPr>
          <a:xfrm>
            <a:off x="949141" y="3952946"/>
            <a:ext cx="109966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600" dirty="0"/>
              <a:t>Classes</a:t>
            </a:r>
            <a:endParaRPr lang="en-IL" sz="3200" dirty="0"/>
          </a:p>
        </p:txBody>
      </p:sp>
      <p:pic>
        <p:nvPicPr>
          <p:cNvPr id="2050" name="Picture 2" descr="Recursively export file pattern in Javascript ES6 application | by Nghia  Pham | Medium">
            <a:extLst>
              <a:ext uri="{FF2B5EF4-FFF2-40B4-BE49-F238E27FC236}">
                <a16:creationId xmlns:a16="http://schemas.microsoft.com/office/drawing/2014/main" id="{DEF88FAC-40F1-4E6D-8F18-A014F3B140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8" t="95" r="20200" b="43799"/>
          <a:stretch/>
        </p:blipFill>
        <p:spPr bwMode="auto">
          <a:xfrm>
            <a:off x="0" y="0"/>
            <a:ext cx="2442575" cy="995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E9AE13-8AC2-43D7-85CD-56A6AFE420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6147" y="4346818"/>
            <a:ext cx="3743847" cy="224821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64752E1-3583-426E-89DB-184FC62007E6}"/>
              </a:ext>
            </a:extLst>
          </p:cNvPr>
          <p:cNvSpPr/>
          <p:nvPr/>
        </p:nvSpPr>
        <p:spPr>
          <a:xfrm>
            <a:off x="3468961" y="4004650"/>
            <a:ext cx="2274224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600" dirty="0"/>
              <a:t>Block-Scoped Variables</a:t>
            </a:r>
            <a:endParaRPr lang="en-IL" sz="32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AED08A5-8196-4C49-83CA-AC98BBD5A18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2500"/>
          <a:stretch/>
        </p:blipFill>
        <p:spPr>
          <a:xfrm>
            <a:off x="7586158" y="4824558"/>
            <a:ext cx="3424676" cy="129273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CBE9355-C8ED-426E-A092-16B4D77A9FB1}"/>
              </a:ext>
            </a:extLst>
          </p:cNvPr>
          <p:cNvSpPr/>
          <p:nvPr/>
        </p:nvSpPr>
        <p:spPr>
          <a:xfrm>
            <a:off x="7686057" y="4486004"/>
            <a:ext cx="2274224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600" dirty="0"/>
              <a:t>Spread Operator</a:t>
            </a:r>
            <a:endParaRPr lang="en-IL" sz="3200" dirty="0"/>
          </a:p>
        </p:txBody>
      </p:sp>
      <p:pic>
        <p:nvPicPr>
          <p:cNvPr id="2052" name="Picture 4" descr="JavaScript Modules and how to effectively work with Export Import">
            <a:extLst>
              <a:ext uri="{FF2B5EF4-FFF2-40B4-BE49-F238E27FC236}">
                <a16:creationId xmlns:a16="http://schemas.microsoft.com/office/drawing/2014/main" id="{96FB41DF-50A7-4AF3-A693-DD12A64E11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8" t="37785" r="6839" b="12793"/>
          <a:stretch/>
        </p:blipFill>
        <p:spPr bwMode="auto">
          <a:xfrm>
            <a:off x="6632533" y="2384968"/>
            <a:ext cx="3180100" cy="122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A57D3E9-0158-4481-AEC0-EA08F9207FC4}"/>
              </a:ext>
            </a:extLst>
          </p:cNvPr>
          <p:cNvSpPr/>
          <p:nvPr/>
        </p:nvSpPr>
        <p:spPr>
          <a:xfrm>
            <a:off x="6632533" y="2044607"/>
            <a:ext cx="1858028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600" dirty="0"/>
              <a:t>Import &amp; Export</a:t>
            </a:r>
            <a:endParaRPr lang="en-IL" sz="3200" dirty="0"/>
          </a:p>
        </p:txBody>
      </p:sp>
      <p:pic>
        <p:nvPicPr>
          <p:cNvPr id="2054" name="Picture 6" descr="JavaScript Promises in 5 Concepts | by Piyush Sharma | codeburst">
            <a:extLst>
              <a:ext uri="{FF2B5EF4-FFF2-40B4-BE49-F238E27FC236}">
                <a16:creationId xmlns:a16="http://schemas.microsoft.com/office/drawing/2014/main" id="{3B763682-0813-4C30-AE6D-2E200EDD0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8990" y="2472866"/>
            <a:ext cx="1907651" cy="1047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2838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1D4895-1B25-40E5-9045-13E2BA2860CF}"/>
              </a:ext>
            </a:extLst>
          </p:cNvPr>
          <p:cNvSpPr/>
          <p:nvPr/>
        </p:nvSpPr>
        <p:spPr>
          <a:xfrm>
            <a:off x="226009" y="190312"/>
            <a:ext cx="72019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/>
              <a:t>class exercise</a:t>
            </a:r>
            <a:r>
              <a:rPr lang="he-IL" sz="3200" dirty="0"/>
              <a:t> </a:t>
            </a:r>
            <a:r>
              <a:rPr lang="en-US" sz="3200" dirty="0"/>
              <a:t> - import &amp; export</a:t>
            </a:r>
            <a:endParaRPr lang="en-IL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EF2A47-9555-47C5-830F-5C955B7C8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709" y="2207945"/>
            <a:ext cx="4344006" cy="222916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1A4928EB-2174-47BF-8C7D-D829BA24DE26}"/>
              </a:ext>
            </a:extLst>
          </p:cNvPr>
          <p:cNvSpPr/>
          <p:nvPr/>
        </p:nvSpPr>
        <p:spPr>
          <a:xfrm>
            <a:off x="5010411" y="3131504"/>
            <a:ext cx="1822537" cy="41335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F40163-3406-4979-8287-CF589014F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9681" y="2603287"/>
            <a:ext cx="4639322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06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18494</TotalTime>
  <Words>925</Words>
  <Application>Microsoft Office PowerPoint</Application>
  <PresentationFormat>Widescreen</PresentationFormat>
  <Paragraphs>127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Arial</vt:lpstr>
      <vt:lpstr>Calibri</vt:lpstr>
      <vt:lpstr>Calibri Light</vt:lpstr>
      <vt:lpstr>Google Sans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gilad meirson</dc:creator>
  <cp:lastModifiedBy>gilad meirson</cp:lastModifiedBy>
  <cp:revision>41</cp:revision>
  <dcterms:created xsi:type="dcterms:W3CDTF">2024-04-10T19:00:49Z</dcterms:created>
  <dcterms:modified xsi:type="dcterms:W3CDTF">2024-06-22T13:53:12Z</dcterms:modified>
</cp:coreProperties>
</file>

<file path=docProps/thumbnail.jpeg>
</file>